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6" r:id="rId2"/>
    <p:sldId id="257" r:id="rId3"/>
    <p:sldId id="259" r:id="rId4"/>
    <p:sldId id="293" r:id="rId5"/>
    <p:sldId id="269" r:id="rId6"/>
    <p:sldId id="272" r:id="rId7"/>
    <p:sldId id="271" r:id="rId8"/>
    <p:sldId id="270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  <p:sldId id="280" r:id="rId18"/>
    <p:sldId id="282" r:id="rId19"/>
    <p:sldId id="286" r:id="rId20"/>
    <p:sldId id="290" r:id="rId21"/>
    <p:sldId id="289" r:id="rId22"/>
    <p:sldId id="288" r:id="rId23"/>
    <p:sldId id="291" r:id="rId24"/>
    <p:sldId id="287" r:id="rId25"/>
    <p:sldId id="283" r:id="rId26"/>
    <p:sldId id="284" r:id="rId27"/>
    <p:sldId id="285" r:id="rId28"/>
    <p:sldId id="29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92" autoAdjust="0"/>
  </p:normalViewPr>
  <p:slideViewPr>
    <p:cSldViewPr>
      <p:cViewPr varScale="1">
        <p:scale>
          <a:sx n="51" d="100"/>
          <a:sy n="51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8897F-BD74-425B-A607-66AB6B5CF19D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4A1B9-5F9E-4389-8A09-60CA16BE3A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27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4A1B9-5F9E-4389-8A09-60CA16BE3A2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3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WHO recommends cutoffs of +- 2 standard deviations, corresponding to the 2.3</a:t>
            </a:r>
            <a:r>
              <a:rPr lang="en-US" baseline="30000" dirty="0" smtClean="0"/>
              <a:t>rd</a:t>
            </a:r>
            <a:r>
              <a:rPr lang="en-US" dirty="0" smtClean="0"/>
              <a:t> and 97.7</a:t>
            </a:r>
            <a:r>
              <a:rPr lang="en-US" baseline="30000" dirty="0" smtClean="0"/>
              <a:t>th</a:t>
            </a:r>
            <a:r>
              <a:rPr lang="en-US" dirty="0" smtClean="0"/>
              <a:t> percentiles to define</a:t>
            </a:r>
            <a:r>
              <a:rPr lang="en-US" baseline="0" dirty="0" smtClean="0"/>
              <a:t> abnormal growth.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STARS Grids: Rocko Grids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4A1B9-5F9E-4389-8A09-60CA16BE3A2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78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longer has the wording ‘becoming’.</a:t>
            </a:r>
          </a:p>
          <a:p>
            <a:endParaRPr lang="en-US" dirty="0" smtClean="0"/>
          </a:p>
          <a:p>
            <a:r>
              <a:rPr lang="en-US" dirty="0" smtClean="0"/>
              <a:t>STARS Grids:</a:t>
            </a:r>
            <a:r>
              <a:rPr lang="en-US" baseline="0" dirty="0" smtClean="0"/>
              <a:t> Princess Grids and King Grids (&gt;2 years)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4A1B9-5F9E-4389-8A09-60CA16BE3A2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20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 stature for infants</a:t>
            </a:r>
            <a:r>
              <a:rPr lang="en-US" baseline="0" dirty="0" smtClean="0"/>
              <a:t> will be high risk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STARS Grids: Rocko and Girly Grids (&gt; 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4A1B9-5F9E-4389-8A09-60CA16BE3A2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40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STARS Grids:</a:t>
            </a:r>
            <a:r>
              <a:rPr lang="en-US" baseline="0" dirty="0" smtClean="0"/>
              <a:t> Princess Grids and King Grids (&gt; 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4A1B9-5F9E-4389-8A09-60CA16BE3A2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31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STARS Grids:</a:t>
            </a:r>
            <a:r>
              <a:rPr lang="en-US" baseline="0" dirty="0" smtClean="0"/>
              <a:t> Infant Grids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4A1B9-5F9E-4389-8A09-60CA16BE3A2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97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risk of overweight will now only apply to</a:t>
            </a:r>
            <a:r>
              <a:rPr lang="en-US" baseline="0" dirty="0" smtClean="0"/>
              <a:t> infants and children based on the know BMI of biological parents.  We have not seen the risk ever assigned for this reason.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STARS Grids: Girly Grids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4A1B9-5F9E-4389-8A09-60CA16BE3A2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STARS</a:t>
            </a:r>
            <a:r>
              <a:rPr lang="en-US" baseline="0" dirty="0" smtClean="0"/>
              <a:t> Grids: Boyd Grids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4A1B9-5F9E-4389-8A09-60CA16BE3A2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67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the child is growing, how does it compare to last time, what do the growth grids means, how do they compare to other children?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4A1B9-5F9E-4389-8A09-60CA16BE3A2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33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A23ECE8-775D-491F-A18D-746542A646C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8EAF55-AC37-4E52-A968-BD6944B9D3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CE8-775D-491F-A18D-746542A646C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AF55-AC37-4E52-A968-BD6944B9D3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CE8-775D-491F-A18D-746542A646C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AF55-AC37-4E52-A968-BD6944B9D3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A23ECE8-775D-491F-A18D-746542A646C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AF55-AC37-4E52-A968-BD6944B9D3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A23ECE8-775D-491F-A18D-746542A646C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8EAF55-AC37-4E52-A968-BD6944B9D3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A23ECE8-775D-491F-A18D-746542A646C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8EAF55-AC37-4E52-A968-BD6944B9D3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A23ECE8-775D-491F-A18D-746542A646C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8EAF55-AC37-4E52-A968-BD6944B9D36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CE8-775D-491F-A18D-746542A646C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AF55-AC37-4E52-A968-BD6944B9D3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A23ECE8-775D-491F-A18D-746542A646C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8EAF55-AC37-4E52-A968-BD6944B9D3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A23ECE8-775D-491F-A18D-746542A646C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8EAF55-AC37-4E52-A968-BD6944B9D36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A23ECE8-775D-491F-A18D-746542A646C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8EAF55-AC37-4E52-A968-BD6944B9D36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A23ECE8-775D-491F-A18D-746542A646C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8EAF55-AC37-4E52-A968-BD6944B9D36F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Growth Grids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Risk of Short Stature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Birth to 23 Months</a:t>
            </a:r>
          </a:p>
          <a:p>
            <a:pPr lvl="1"/>
            <a:r>
              <a:rPr lang="en-US" dirty="0" smtClean="0">
                <a:sym typeface="Symbol"/>
              </a:rPr>
              <a:t>&gt; 2.3</a:t>
            </a:r>
            <a:r>
              <a:rPr lang="en-US" baseline="30000" dirty="0" smtClean="0">
                <a:sym typeface="Symbol"/>
              </a:rPr>
              <a:t>rd</a:t>
            </a:r>
            <a:r>
              <a:rPr lang="en-US" dirty="0" smtClean="0">
                <a:sym typeface="Symbol"/>
              </a:rPr>
              <a:t> percentile and  5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percentile length-for-age</a:t>
            </a:r>
          </a:p>
          <a:p>
            <a:pPr marL="457200" lvl="1" indent="0">
              <a:buNone/>
            </a:pP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2 – 5 Years</a:t>
            </a:r>
          </a:p>
          <a:p>
            <a:pPr lvl="1"/>
            <a:r>
              <a:rPr lang="en-US" dirty="0" smtClean="0">
                <a:sym typeface="Symbol"/>
              </a:rPr>
              <a:t>&gt; 5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percentile and  10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percentile Height-for-age</a:t>
            </a:r>
          </a:p>
          <a:p>
            <a:pPr lvl="1"/>
            <a:r>
              <a:rPr lang="en-US" dirty="0" smtClean="0">
                <a:sym typeface="Symbol"/>
              </a:rPr>
              <a:t>No changes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Weight-for-Length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Birth to 23 Months</a:t>
            </a:r>
          </a:p>
          <a:p>
            <a:pPr lvl="1"/>
            <a:r>
              <a:rPr lang="en-US" dirty="0" smtClean="0">
                <a:sym typeface="Symbol"/>
              </a:rPr>
              <a:t> 97.7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percentile weight-for-length </a:t>
            </a:r>
          </a:p>
          <a:p>
            <a:pPr marL="457200" lvl="1" indent="0">
              <a:buNone/>
            </a:pPr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2 – 5 Years</a:t>
            </a:r>
          </a:p>
          <a:p>
            <a:pPr lvl="1"/>
            <a:r>
              <a:rPr lang="en-US" dirty="0">
                <a:sym typeface="Symbol"/>
              </a:rPr>
              <a:t></a:t>
            </a:r>
            <a:r>
              <a:rPr lang="en-US" dirty="0" smtClean="0">
                <a:sym typeface="Symbol"/>
              </a:rPr>
              <a:t> 85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percentile and &lt; 95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percentile BMI-for-age</a:t>
            </a:r>
          </a:p>
          <a:p>
            <a:pPr lvl="1"/>
            <a:r>
              <a:rPr lang="en-US" dirty="0" smtClean="0">
                <a:sym typeface="Symbol"/>
              </a:rPr>
              <a:t>Same definition as the current risk ‘At Risk of Becoming Overweight’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8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2 – 5 Years</a:t>
            </a:r>
          </a:p>
          <a:p>
            <a:pPr lvl="1"/>
            <a:r>
              <a:rPr lang="en-US" dirty="0" smtClean="0">
                <a:sym typeface="Symbol"/>
              </a:rPr>
              <a:t> 95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percentile BMI-for-age</a:t>
            </a:r>
          </a:p>
          <a:p>
            <a:pPr lvl="1"/>
            <a:r>
              <a:rPr lang="en-US" dirty="0" smtClean="0">
                <a:sym typeface="Symbol"/>
              </a:rPr>
              <a:t>Same definition as the current risk “Overweight”</a:t>
            </a:r>
          </a:p>
          <a:p>
            <a:pPr lvl="1"/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8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8227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Hyperthyroidism</a:t>
            </a:r>
          </a:p>
          <a:p>
            <a:r>
              <a:rPr lang="en-US" dirty="0" smtClean="0"/>
              <a:t>Hypothyroidism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en-US" dirty="0" smtClean="0"/>
              <a:t>Additional medical conditions include, but not limited to the following</a:t>
            </a:r>
          </a:p>
          <a:p>
            <a:r>
              <a:rPr lang="en-US" dirty="0" smtClean="0"/>
              <a:t>Congenital Hypothyroidism</a:t>
            </a:r>
          </a:p>
          <a:p>
            <a:pPr lvl="1"/>
            <a:r>
              <a:rPr lang="en-US" dirty="0" smtClean="0"/>
              <a:t>Infants born with an under active thyroid</a:t>
            </a:r>
          </a:p>
          <a:p>
            <a:r>
              <a:rPr lang="en-US" dirty="0" smtClean="0"/>
              <a:t>Congenital Hyperthyroidism </a:t>
            </a:r>
          </a:p>
          <a:p>
            <a:pPr lvl="1"/>
            <a:r>
              <a:rPr lang="en-US" dirty="0" smtClean="0"/>
              <a:t>Excessive thyroid hormone at birth</a:t>
            </a:r>
          </a:p>
          <a:p>
            <a:r>
              <a:rPr lang="en-US" dirty="0" smtClean="0"/>
              <a:t>Postpartum Thyroiditis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Inborn Errors of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specifically defines ‘inborn errors of metabolism’</a:t>
            </a:r>
          </a:p>
          <a:p>
            <a:r>
              <a:rPr lang="en-US" dirty="0" smtClean="0"/>
              <a:t>Expanded the list of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Growth Grids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important to include when explaining growth grids?</a:t>
            </a:r>
          </a:p>
          <a:p>
            <a:r>
              <a:rPr lang="en-US" dirty="0" smtClean="0"/>
              <a:t>What do you think the caregiver needs to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399032"/>
          </a:xfrm>
        </p:spPr>
        <p:txBody>
          <a:bodyPr/>
          <a:lstStyle/>
          <a:p>
            <a:r>
              <a:rPr lang="en-US" dirty="0" smtClean="0"/>
              <a:t>Pick a partner!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Explaining Grids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turns</a:t>
            </a:r>
          </a:p>
          <a:p>
            <a:r>
              <a:rPr lang="en-US" dirty="0" smtClean="0"/>
              <a:t>Determine what the risks, are based on the grids.  How would you explain the risks without using the risk name.</a:t>
            </a:r>
          </a:p>
          <a:p>
            <a:r>
              <a:rPr lang="en-US" dirty="0" smtClean="0"/>
              <a:t>Explain the grids</a:t>
            </a:r>
          </a:p>
          <a:p>
            <a:r>
              <a:rPr lang="en-US" dirty="0" smtClean="0"/>
              <a:t>What did your partner say that you think worked well?</a:t>
            </a:r>
          </a:p>
          <a:p>
            <a:r>
              <a:rPr lang="en-US" dirty="0" smtClean="0"/>
              <a:t>What do you think should have been said, avoided or explained differently?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9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399032"/>
          </a:xfrm>
        </p:spPr>
        <p:txBody>
          <a:bodyPr/>
          <a:lstStyle/>
          <a:p>
            <a:r>
              <a:rPr lang="en-US" dirty="0" smtClean="0"/>
              <a:t>What does following a curve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5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Growth Grid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nfants </a:t>
            </a:r>
            <a:r>
              <a:rPr lang="en-US" dirty="0" smtClean="0"/>
              <a:t>and children &lt; 24 months of age</a:t>
            </a:r>
          </a:p>
          <a:p>
            <a:r>
              <a:rPr lang="en-US" dirty="0" smtClean="0"/>
              <a:t>Children 24 months and older</a:t>
            </a:r>
          </a:p>
          <a:p>
            <a:r>
              <a:rPr lang="en-US" dirty="0" smtClean="0"/>
              <a:t>Pregnant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8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Grids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you or your partner explain the girds?</a:t>
            </a:r>
          </a:p>
          <a:p>
            <a:r>
              <a:rPr lang="en-US" dirty="0" smtClean="0"/>
              <a:t>What did you think worked well?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76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 the Grid Explanation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49808"/>
          </a:xfrm>
        </p:spPr>
        <p:txBody>
          <a:bodyPr>
            <a:normAutofit/>
          </a:bodyPr>
          <a:lstStyle/>
          <a:p>
            <a:r>
              <a:rPr lang="en-US" dirty="0" smtClean="0"/>
              <a:t>Have you ever seen a/this grid before?</a:t>
            </a:r>
          </a:p>
          <a:p>
            <a:r>
              <a:rPr lang="en-US" dirty="0" smtClean="0"/>
              <a:t>Opens up the conversation about behavior change/the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19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BMI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/>
          <a:lstStyle/>
          <a:p>
            <a:r>
              <a:rPr lang="en-US" dirty="0" smtClean="0"/>
              <a:t>Calculation used to compare a child’s weight, height and age.</a:t>
            </a:r>
          </a:p>
          <a:p>
            <a:r>
              <a:rPr lang="en-US" dirty="0" smtClean="0"/>
              <a:t>Used to determine if they are gaining to fast or too slow.</a:t>
            </a:r>
          </a:p>
          <a:p>
            <a:r>
              <a:rPr lang="en-US" dirty="0" smtClean="0"/>
              <a:t>Used to determine </a:t>
            </a:r>
            <a:r>
              <a:rPr lang="en-US" dirty="0"/>
              <a:t>how they are </a:t>
            </a:r>
            <a:r>
              <a:rPr lang="en-US" dirty="0" smtClean="0"/>
              <a:t>growing/developing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532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Weight-for-Length</a:t>
            </a:r>
            <a:br>
              <a:rPr lang="en-US" dirty="0" smtClean="0"/>
            </a:br>
            <a:r>
              <a:rPr lang="en-US" dirty="0" smtClean="0"/>
              <a:t>BMI-for-Age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show if child is getting </a:t>
            </a:r>
            <a:r>
              <a:rPr lang="en-US" dirty="0"/>
              <a:t>enough to eat or not.  </a:t>
            </a:r>
            <a:endParaRPr lang="en-US" dirty="0" smtClean="0"/>
          </a:p>
          <a:p>
            <a:pPr lvl="1"/>
            <a:r>
              <a:rPr lang="en-US" dirty="0" smtClean="0"/>
              <a:t>May </a:t>
            </a:r>
            <a:r>
              <a:rPr lang="en-US" dirty="0"/>
              <a:t>be getting too many snacks, getting too many calories. 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not be getting enough to 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61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Overweight (weight/length) – gaining weight faster than what is recommended/expected </a:t>
            </a:r>
          </a:p>
          <a:p>
            <a:r>
              <a:rPr lang="en-US" dirty="0"/>
              <a:t>Overweight (BMI/age) – gaining </a:t>
            </a:r>
            <a:r>
              <a:rPr lang="en-US" dirty="0" smtClean="0"/>
              <a:t>weight </a:t>
            </a:r>
            <a:r>
              <a:rPr lang="en-US" dirty="0"/>
              <a:t>faster </a:t>
            </a:r>
            <a:r>
              <a:rPr lang="en-US" dirty="0" smtClean="0"/>
              <a:t>than </a:t>
            </a:r>
            <a:r>
              <a:rPr lang="en-US" dirty="0"/>
              <a:t>compared to other children their same age</a:t>
            </a:r>
          </a:p>
          <a:p>
            <a:r>
              <a:rPr lang="en-US" dirty="0" smtClean="0"/>
              <a:t>Short Stature – dropped %tile – not growing as fast as they were</a:t>
            </a:r>
          </a:p>
          <a:p>
            <a:r>
              <a:rPr lang="en-US" dirty="0" smtClean="0"/>
              <a:t>General – Recommended weight is expected between these lines, your child falls _____.  What are your thoughts about it?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689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What to Say</a:t>
            </a:r>
            <a:br>
              <a:rPr lang="en-US" dirty="0" smtClean="0"/>
            </a:br>
            <a:r>
              <a:rPr lang="en-US" dirty="0" smtClean="0"/>
              <a:t>Single point: length/</a:t>
            </a:r>
            <a:r>
              <a:rPr lang="en-US" dirty="0"/>
              <a:t>h</a:t>
            </a:r>
            <a:r>
              <a:rPr lang="en-US" dirty="0" smtClean="0"/>
              <a:t>t-for-age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This is your child’s growth chart.  Have you ever seen one before?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P: This one shows how tall </a:t>
            </a:r>
            <a:r>
              <a:rPr lang="en-US" sz="3200" dirty="0" smtClean="0"/>
              <a:t>&lt;child’s name&gt; </a:t>
            </a:r>
            <a:r>
              <a:rPr lang="en-US" sz="3200" dirty="0"/>
              <a:t>is compared to other &lt;boys&gt; his same age.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C: He is close to the &lt;90</a:t>
            </a:r>
            <a:r>
              <a:rPr lang="en-US" sz="3200" baseline="30000" dirty="0"/>
              <a:t>th</a:t>
            </a:r>
            <a:r>
              <a:rPr lang="en-US" sz="3200" dirty="0"/>
              <a:t> percentile&gt;.  This means that if we had 100 &lt;boys&gt; his same age and lined them up from the shortest to the tallest, he would be taller than about &lt;90&gt; and shorter than &lt;10&gt;.  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E: We like to see children above the 10</a:t>
            </a:r>
            <a:r>
              <a:rPr lang="en-US" sz="3200" baseline="30000" dirty="0"/>
              <a:t>th</a:t>
            </a:r>
            <a:r>
              <a:rPr lang="en-US" sz="3200" dirty="0"/>
              <a:t> percentile so we don’t have any concerns about his growth right now. How do you feel about that? (What are your thoughts?) </a:t>
            </a:r>
            <a:r>
              <a:rPr lang="en-US" sz="3200" dirty="0" smtClean="0"/>
              <a:t>We </a:t>
            </a:r>
            <a:r>
              <a:rPr lang="en-US" sz="3200" dirty="0"/>
              <a:t>will be following his growth over the next few years to make sure he continues to grow well. (Save education for later)</a:t>
            </a:r>
          </a:p>
          <a:p>
            <a:pPr>
              <a:lnSpc>
                <a:spcPct val="90000"/>
              </a:lnSpc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9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of What to Say</a:t>
            </a:r>
            <a:br>
              <a:rPr lang="en-US" dirty="0"/>
            </a:br>
            <a:r>
              <a:rPr lang="en-US" sz="3600" dirty="0" smtClean="0"/>
              <a:t>BMI-for-age &lt;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%ile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P: This chart shows how heavy your child is compared to other &lt;boys&gt; his same age.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C: He is &lt;below the 5</a:t>
            </a:r>
            <a:r>
              <a:rPr lang="en-US" sz="3200" baseline="30000" dirty="0"/>
              <a:t>th</a:t>
            </a:r>
            <a:r>
              <a:rPr lang="en-US" sz="3200" dirty="0"/>
              <a:t> percentile&gt;.  This means that if we had 100 &lt;boys&gt; his same age and lined them up from the heaviest to the thinnest, he would be </a:t>
            </a:r>
            <a:r>
              <a:rPr lang="en-US" sz="3200" dirty="0" smtClean="0"/>
              <a:t>smaller/thinner/lighter </a:t>
            </a:r>
            <a:r>
              <a:rPr lang="en-US" sz="3200" dirty="0"/>
              <a:t>than most of them. 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E: It looks like his growth has been falling off over the last 6 months and he is not gaining </a:t>
            </a:r>
            <a:r>
              <a:rPr lang="en-US" sz="3200" dirty="0" smtClean="0"/>
              <a:t>weight.</a:t>
            </a:r>
            <a:r>
              <a:rPr lang="en-US" sz="2800" dirty="0"/>
              <a:t> How do you feel about that? (What are your thoughts?) (Save education for later)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What to Say</a:t>
            </a:r>
            <a:br>
              <a:rPr lang="en-US" dirty="0"/>
            </a:br>
            <a:r>
              <a:rPr lang="en-US" sz="3600" dirty="0" smtClean="0"/>
              <a:t>Weight-for-length </a:t>
            </a:r>
            <a:r>
              <a:rPr lang="en-US" sz="3600" dirty="0" smtClean="0">
                <a:sym typeface="Symbol"/>
              </a:rPr>
              <a:t></a:t>
            </a:r>
            <a:r>
              <a:rPr lang="en-US" sz="3600" dirty="0" smtClean="0"/>
              <a:t> 95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</a:t>
            </a:r>
            <a:r>
              <a:rPr lang="en-US" sz="3600" dirty="0"/>
              <a:t>%ile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200" dirty="0"/>
              <a:t>P: This chart shows how heavy or thin your child is compared to other &lt;boys&gt; his same height.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200" dirty="0"/>
              <a:t>C: He is at the &lt;95</a:t>
            </a:r>
            <a:r>
              <a:rPr lang="en-US" sz="3200" baseline="30000" dirty="0"/>
              <a:t>th</a:t>
            </a:r>
            <a:r>
              <a:rPr lang="en-US" sz="3200" dirty="0"/>
              <a:t> percentile&gt;.  This means that if we had 100 &lt;boys&gt; his same </a:t>
            </a:r>
            <a:r>
              <a:rPr lang="en-US" sz="3200" dirty="0" smtClean="0"/>
              <a:t>height </a:t>
            </a:r>
            <a:r>
              <a:rPr lang="en-US" sz="3200" dirty="0"/>
              <a:t>and </a:t>
            </a:r>
            <a:r>
              <a:rPr lang="en-US" sz="3200" dirty="0" smtClean="0"/>
              <a:t>lined them up </a:t>
            </a:r>
            <a:r>
              <a:rPr lang="en-US" sz="3200" dirty="0"/>
              <a:t>from the thinnest to the heaviest, he would be heavier than most of them.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200" dirty="0"/>
              <a:t>E: This means that he is gaining weight more </a:t>
            </a:r>
            <a:r>
              <a:rPr lang="en-US" sz="3200" dirty="0" smtClean="0"/>
              <a:t>quickly then expected.  How do you feel about that? (What are your thoughts?) (Save education for later)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63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Grids - Repeat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partner</a:t>
            </a:r>
          </a:p>
          <a:p>
            <a:pPr lvl="1"/>
            <a:r>
              <a:rPr lang="en-US" dirty="0"/>
              <a:t>Try one of the examples discussed to explain the growth grids</a:t>
            </a:r>
          </a:p>
          <a:p>
            <a:pPr lvl="1"/>
            <a:r>
              <a:rPr lang="en-US" dirty="0"/>
              <a:t>Switch and let your partner explain the grids</a:t>
            </a:r>
          </a:p>
          <a:p>
            <a:pPr marL="537210" lvl="1" indent="0">
              <a:buNone/>
            </a:pPr>
            <a:endParaRPr lang="en-US" dirty="0" smtClean="0"/>
          </a:p>
          <a:p>
            <a:r>
              <a:rPr lang="en-US" dirty="0" smtClean="0"/>
              <a:t>How did that feel?</a:t>
            </a:r>
          </a:p>
          <a:p>
            <a:r>
              <a:rPr lang="en-US" dirty="0" smtClean="0"/>
              <a:t>What did you try?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5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grids do we show?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Infants and children &lt; 24 months of </a:t>
            </a:r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Length-for-age</a:t>
            </a:r>
          </a:p>
          <a:p>
            <a:pPr lvl="1"/>
            <a:r>
              <a:rPr lang="en-US" dirty="0" smtClean="0"/>
              <a:t>Weight-for –length</a:t>
            </a:r>
          </a:p>
          <a:p>
            <a:pPr marL="537210" lvl="1" indent="0">
              <a:buNone/>
            </a:pPr>
            <a:endParaRPr lang="en-US" dirty="0"/>
          </a:p>
          <a:p>
            <a:r>
              <a:rPr lang="en-US" dirty="0"/>
              <a:t>Children 24 months and </a:t>
            </a:r>
            <a:r>
              <a:rPr lang="en-US" dirty="0" smtClean="0"/>
              <a:t>older</a:t>
            </a:r>
          </a:p>
          <a:p>
            <a:pPr lvl="1"/>
            <a:r>
              <a:rPr lang="en-US" dirty="0" smtClean="0"/>
              <a:t>Height-for-age</a:t>
            </a:r>
          </a:p>
          <a:p>
            <a:pPr lvl="1"/>
            <a:r>
              <a:rPr lang="en-US" dirty="0" smtClean="0"/>
              <a:t>BMI-for-age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Growth Grids Cheat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Tells you which growth grids to show depending on the age of the client.</a:t>
            </a:r>
          </a:p>
          <a:p>
            <a:r>
              <a:rPr lang="en-US" dirty="0" smtClean="0"/>
              <a:t>The grids that you should not show are in grey font.</a:t>
            </a:r>
          </a:p>
          <a:p>
            <a:r>
              <a:rPr lang="en-US" dirty="0" smtClean="0"/>
              <a:t>Tells you the cut-offs for short stature, underweight and overweight.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84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Growth Grids Do We Show for Each Client?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5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Explain a Growth Grid for a </a:t>
            </a:r>
            <a:r>
              <a:rPr lang="en-US" dirty="0" err="1" smtClean="0"/>
              <a:t>Premie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grids s</a:t>
            </a:r>
          </a:p>
          <a:p>
            <a:pPr lvl="1"/>
            <a:r>
              <a:rPr lang="en-US" dirty="0" smtClean="0"/>
              <a:t>Wei</a:t>
            </a:r>
          </a:p>
          <a:p>
            <a:pPr lvl="1"/>
            <a:r>
              <a:rPr lang="en-US" dirty="0" smtClean="0"/>
              <a:t>Len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68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Explain a Growth Grid for an Overweight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Birth to 23 Months</a:t>
            </a:r>
          </a:p>
          <a:p>
            <a:pPr lvl="1"/>
            <a:r>
              <a:rPr lang="en-US" dirty="0" smtClean="0">
                <a:sym typeface="Symbol"/>
              </a:rPr>
              <a:t> 2.3</a:t>
            </a:r>
            <a:r>
              <a:rPr lang="en-US" baseline="30000" dirty="0" smtClean="0">
                <a:sym typeface="Symbol"/>
              </a:rPr>
              <a:t>rd</a:t>
            </a:r>
            <a:r>
              <a:rPr lang="en-US" dirty="0" smtClean="0">
                <a:sym typeface="Symbol"/>
              </a:rPr>
              <a:t> percentile weight-for-length </a:t>
            </a:r>
          </a:p>
          <a:p>
            <a:pPr marL="457200" lvl="1" indent="0">
              <a:buNone/>
            </a:pP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2 – 5 Years</a:t>
            </a:r>
          </a:p>
          <a:p>
            <a:pPr lvl="1"/>
            <a:r>
              <a:rPr lang="en-US" dirty="0" smtClean="0">
                <a:sym typeface="Symbol"/>
              </a:rPr>
              <a:t> 5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percentile BMI-for-age</a:t>
            </a:r>
          </a:p>
          <a:p>
            <a:pPr lvl="1"/>
            <a:r>
              <a:rPr lang="en-US" dirty="0" smtClean="0">
                <a:sym typeface="Symbol"/>
              </a:rPr>
              <a:t>No changes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Sample Growth Grids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How to explain</a:t>
            </a:r>
          </a:p>
          <a:p>
            <a:r>
              <a:rPr lang="en-US" dirty="0" smtClean="0">
                <a:sym typeface="Symbol"/>
              </a:rPr>
              <a:t>Is their growth normal or not?</a:t>
            </a:r>
          </a:p>
          <a:p>
            <a:r>
              <a:rPr lang="en-US" dirty="0" smtClean="0">
                <a:sym typeface="Symbol"/>
              </a:rPr>
              <a:t>Do any of the measurements seem incorrect?</a:t>
            </a:r>
          </a:p>
          <a:p>
            <a:r>
              <a:rPr lang="en-US" dirty="0" smtClean="0">
                <a:sym typeface="Symbol"/>
              </a:rPr>
              <a:t>Do they need to be referred to the RD?</a:t>
            </a:r>
          </a:p>
          <a:p>
            <a:pPr lvl="1"/>
            <a:endParaRPr lang="en-US" dirty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7471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Stature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Birth to 23 Months</a:t>
            </a:r>
          </a:p>
          <a:p>
            <a:pPr lvl="1"/>
            <a:r>
              <a:rPr lang="en-US" dirty="0" smtClean="0">
                <a:sym typeface="Symbol"/>
              </a:rPr>
              <a:t> 2.3</a:t>
            </a:r>
            <a:r>
              <a:rPr lang="en-US" baseline="30000" dirty="0" smtClean="0">
                <a:sym typeface="Symbol"/>
              </a:rPr>
              <a:t>rd</a:t>
            </a:r>
            <a:r>
              <a:rPr lang="en-US" dirty="0" smtClean="0">
                <a:sym typeface="Symbol"/>
              </a:rPr>
              <a:t> percentile length-for-age </a:t>
            </a:r>
          </a:p>
          <a:p>
            <a:pPr marL="457200" lvl="1" indent="0">
              <a:buNone/>
            </a:pP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2 – 5 Years</a:t>
            </a:r>
          </a:p>
          <a:p>
            <a:pPr lvl="1"/>
            <a:r>
              <a:rPr lang="en-US" dirty="0" smtClean="0">
                <a:sym typeface="Symbol"/>
              </a:rPr>
              <a:t> 5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percentile Height-for-age</a:t>
            </a:r>
          </a:p>
          <a:p>
            <a:pPr lvl="1"/>
            <a:r>
              <a:rPr lang="en-US" dirty="0" smtClean="0">
                <a:sym typeface="Symbol"/>
              </a:rPr>
              <a:t>No changes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3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651</TotalTime>
  <Words>1146</Words>
  <Application>Microsoft Office PowerPoint</Application>
  <PresentationFormat>On-screen Show (4:3)</PresentationFormat>
  <Paragraphs>149</Paragraphs>
  <Slides>28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Verve</vt:lpstr>
      <vt:lpstr>Growth Grids</vt:lpstr>
      <vt:lpstr>3 Growth Grid Categories</vt:lpstr>
      <vt:lpstr>Which grids do we show?</vt:lpstr>
      <vt:lpstr> Growth Grids Cheat Sheet</vt:lpstr>
      <vt:lpstr>Test Your Knowledge</vt:lpstr>
      <vt:lpstr>How To Explain a Growth Grid for a Premie</vt:lpstr>
      <vt:lpstr>How to Explain a Growth Grid for an Overweight Child</vt:lpstr>
      <vt:lpstr>Other Sample Growth Grids</vt:lpstr>
      <vt:lpstr>Short Stature</vt:lpstr>
      <vt:lpstr>At Risk of Short Stature</vt:lpstr>
      <vt:lpstr>High Weight-for-Length</vt:lpstr>
      <vt:lpstr>Overweight</vt:lpstr>
      <vt:lpstr>Obese</vt:lpstr>
      <vt:lpstr>Thyroid Disorders</vt:lpstr>
      <vt:lpstr>Inborn Errors of Metabolism</vt:lpstr>
      <vt:lpstr>Explaining Growth Grids</vt:lpstr>
      <vt:lpstr>Pick a partner!</vt:lpstr>
      <vt:lpstr>Practice Explaining Grids </vt:lpstr>
      <vt:lpstr>What does following a curve mean?</vt:lpstr>
      <vt:lpstr>Explaining Grids </vt:lpstr>
      <vt:lpstr>Beginning the Grid Explanation</vt:lpstr>
      <vt:lpstr>BMI </vt:lpstr>
      <vt:lpstr>Weight-for-Length BMI-for-Age</vt:lpstr>
      <vt:lpstr>Explaining Risks</vt:lpstr>
      <vt:lpstr>Example of What to Say Single point: length/ht-for-age</vt:lpstr>
      <vt:lpstr>Example of What to Say BMI-for-age &lt; 5th %ile</vt:lpstr>
      <vt:lpstr>Example of What to Say Weight-for-length  95th %ile</vt:lpstr>
      <vt:lpstr>Explaining Grids - Repeat</vt:lpstr>
    </vt:vector>
  </TitlesOfParts>
  <Company>Inter Tribal Council of Arizona,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Grids</dc:title>
  <dc:creator>Brandy Warwick-Thier</dc:creator>
  <cp:lastModifiedBy>Serene Mazhar</cp:lastModifiedBy>
  <cp:revision>34</cp:revision>
  <dcterms:created xsi:type="dcterms:W3CDTF">2012-09-06T20:37:21Z</dcterms:created>
  <dcterms:modified xsi:type="dcterms:W3CDTF">2013-08-02T00:04:23Z</dcterms:modified>
</cp:coreProperties>
</file>